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310" r:id="rId4"/>
    <p:sldId id="311" r:id="rId5"/>
    <p:sldId id="349" r:id="rId6"/>
    <p:sldId id="312" r:id="rId7"/>
    <p:sldId id="315" r:id="rId8"/>
    <p:sldId id="313" r:id="rId9"/>
    <p:sldId id="317" r:id="rId10"/>
    <p:sldId id="318" r:id="rId11"/>
    <p:sldId id="319" r:id="rId12"/>
    <p:sldId id="353" r:id="rId13"/>
    <p:sldId id="321" r:id="rId14"/>
    <p:sldId id="322" r:id="rId15"/>
    <p:sldId id="323" r:id="rId16"/>
    <p:sldId id="350" r:id="rId17"/>
    <p:sldId id="327" r:id="rId18"/>
    <p:sldId id="325" r:id="rId19"/>
    <p:sldId id="333" r:id="rId20"/>
    <p:sldId id="328" r:id="rId21"/>
    <p:sldId id="329" r:id="rId22"/>
    <p:sldId id="326" r:id="rId23"/>
    <p:sldId id="330" r:id="rId24"/>
    <p:sldId id="341" r:id="rId25"/>
    <p:sldId id="331" r:id="rId26"/>
    <p:sldId id="332" r:id="rId27"/>
    <p:sldId id="351" r:id="rId28"/>
    <p:sldId id="336" r:id="rId29"/>
    <p:sldId id="337" r:id="rId30"/>
    <p:sldId id="338" r:id="rId31"/>
    <p:sldId id="339" r:id="rId32"/>
    <p:sldId id="320" r:id="rId33"/>
    <p:sldId id="342" r:id="rId34"/>
    <p:sldId id="299" r:id="rId35"/>
    <p:sldId id="340" r:id="rId36"/>
    <p:sldId id="334" r:id="rId37"/>
    <p:sldId id="347" r:id="rId38"/>
    <p:sldId id="324" r:id="rId39"/>
    <p:sldId id="316" r:id="rId40"/>
    <p:sldId id="314" r:id="rId41"/>
    <p:sldId id="354" r:id="rId42"/>
    <p:sldId id="352" r:id="rId43"/>
    <p:sldId id="298" r:id="rId44"/>
    <p:sldId id="283" r:id="rId45"/>
  </p:sldIdLst>
  <p:sldSz cx="10693400" cy="7561263"/>
  <p:notesSz cx="6797675" cy="9926638"/>
  <p:defaultTextStyle>
    <a:defPPr>
      <a:defRPr lang="ru-RU"/>
    </a:defPPr>
    <a:lvl1pPr marL="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3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30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64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97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94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28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1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95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7" autoAdjust="0"/>
  </p:normalViewPr>
  <p:slideViewPr>
    <p:cSldViewPr>
      <p:cViewPr>
        <p:scale>
          <a:sx n="90" d="100"/>
          <a:sy n="90" d="100"/>
        </p:scale>
        <p:origin x="-1758" y="-492"/>
      </p:cViewPr>
      <p:guideLst>
        <p:guide orient="horz" pos="2381"/>
        <p:guide pos="3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9D5CC-8C6E-4173-A7C8-7D5CD99E453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5EB61-2CF4-42F2-826A-D7E0D8F7E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5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521" y="5570666"/>
            <a:ext cx="6592170" cy="972577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2"/>
                </a:solidFill>
              </a:defRPr>
            </a:lvl1pPr>
            <a:lvl2pPr marL="521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F5393-C43D-4D53-952D-0B34429A728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116" y="3453495"/>
            <a:ext cx="8391174" cy="1977050"/>
          </a:xfrm>
          <a:effectLst/>
        </p:spPr>
        <p:txBody>
          <a:bodyPr>
            <a:noAutofit/>
          </a:bodyPr>
          <a:lstStyle>
            <a:lvl1pPr marL="730250" indent="-521335" algn="l">
              <a:defRPr sz="6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792" y="806534"/>
            <a:ext cx="7485380" cy="3831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C6BCA-7822-4D2A-AFA2-ACC4ABD24B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256" y="415128"/>
            <a:ext cx="2406015" cy="577551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7366" y="806534"/>
            <a:ext cx="5647583" cy="53966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70E58-8B2F-4BD5-8B85-BF481194970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E66B4-88EF-4027-91F2-9BAADB79C73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36675" y="806535"/>
            <a:ext cx="7485380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709" y="2395445"/>
            <a:ext cx="6977684" cy="2671851"/>
          </a:xfrm>
          <a:effectLst/>
        </p:spPr>
        <p:txBody>
          <a:bodyPr anchor="b"/>
          <a:lstStyle>
            <a:lvl1pPr algn="r">
              <a:defRPr sz="52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129" y="5079995"/>
            <a:ext cx="6982161" cy="921133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213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5481F-3101-4E4F-88CF-3BB0F1DD407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25049-385A-4662-A828-558E2ECC5E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36674" y="806534"/>
            <a:ext cx="3913784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806535"/>
            <a:ext cx="3913784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6535"/>
            <a:ext cx="3913784" cy="7053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335" indent="0">
              <a:buNone/>
              <a:defRPr sz="2300" b="1"/>
            </a:lvl2pPr>
            <a:lvl3pPr marL="1043305" indent="0">
              <a:buNone/>
              <a:defRPr sz="2100" b="1"/>
            </a:lvl3pPr>
            <a:lvl4pPr marL="1564640" indent="0">
              <a:buNone/>
              <a:defRPr sz="1800" b="1"/>
            </a:lvl4pPr>
            <a:lvl5pPr marL="2085975" indent="0">
              <a:buNone/>
              <a:defRPr sz="1800" b="1"/>
            </a:lvl5pPr>
            <a:lvl6pPr marL="2607945" indent="0">
              <a:buNone/>
              <a:defRPr sz="1800" b="1"/>
            </a:lvl6pPr>
            <a:lvl7pPr marL="3129280" indent="0">
              <a:buNone/>
              <a:defRPr sz="1800" b="1"/>
            </a:lvl7pPr>
            <a:lvl8pPr marL="3650615" indent="0">
              <a:buNone/>
              <a:defRPr sz="1800" b="1"/>
            </a:lvl8pPr>
            <a:lvl9pPr marL="417195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2401" y="1543926"/>
            <a:ext cx="3913784" cy="302450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4762" y="806535"/>
            <a:ext cx="3913784" cy="7053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335" indent="0">
              <a:buNone/>
              <a:defRPr sz="2300" b="1"/>
            </a:lvl2pPr>
            <a:lvl3pPr marL="1043305" indent="0">
              <a:buNone/>
              <a:defRPr sz="2100" b="1"/>
            </a:lvl3pPr>
            <a:lvl4pPr marL="1564640" indent="0">
              <a:buNone/>
              <a:defRPr sz="1800" b="1"/>
            </a:lvl4pPr>
            <a:lvl5pPr marL="2085975" indent="0">
              <a:buNone/>
              <a:defRPr sz="1800" b="1"/>
            </a:lvl5pPr>
            <a:lvl6pPr marL="2607945" indent="0">
              <a:buNone/>
              <a:defRPr sz="1800" b="1"/>
            </a:lvl6pPr>
            <a:lvl7pPr marL="3129280" indent="0">
              <a:buNone/>
              <a:defRPr sz="1800" b="1"/>
            </a:lvl7pPr>
            <a:lvl8pPr marL="3650615" indent="0">
              <a:buNone/>
              <a:defRPr sz="1800" b="1"/>
            </a:lvl8pPr>
            <a:lvl9pPr marL="4171950" indent="0">
              <a:buNone/>
              <a:defRPr sz="1800" b="1"/>
            </a:lvl9pPr>
          </a:lstStyle>
          <a:p>
            <a:pPr marL="0" lvl="0" indent="0" algn="ctr" defTabSz="1042670" rtl="0" eaLnBrk="1" latinLnBrk="0" hangingPunct="1">
              <a:spcBef>
                <a:spcPct val="20000"/>
              </a:spcBef>
              <a:spcAft>
                <a:spcPts val="34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1542498"/>
            <a:ext cx="3913784" cy="302450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4432A-F663-421B-AE0A-A0AB5A172765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00690-87DB-4E52-B6C8-5FE0735A892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E9941-0079-4285-B99E-B60D6DD775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276" y="2436407"/>
            <a:ext cx="4252199" cy="1387547"/>
          </a:xfrm>
          <a:effectLst/>
        </p:spPr>
        <p:txBody>
          <a:bodyPr anchor="b">
            <a:noAutofit/>
          </a:bodyPr>
          <a:lstStyle>
            <a:lvl1pPr marL="260985" indent="-260985" algn="l">
              <a:defRPr sz="32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861" y="806535"/>
            <a:ext cx="4697758" cy="5396667"/>
          </a:xfrm>
        </p:spPr>
        <p:txBody>
          <a:bodyPr anchor="ctr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047" y="3856489"/>
            <a:ext cx="3962850" cy="2358918"/>
          </a:xfrm>
        </p:spPr>
        <p:txBody>
          <a:bodyPr/>
          <a:lstStyle>
            <a:lvl1pPr marL="0" indent="0">
              <a:buNone/>
              <a:defRPr sz="1600"/>
            </a:lvl1pPr>
            <a:lvl2pPr marL="521335" indent="0">
              <a:buNone/>
              <a:defRPr sz="1400"/>
            </a:lvl2pPr>
            <a:lvl3pPr marL="1043305" indent="0">
              <a:buNone/>
              <a:defRPr sz="1100"/>
            </a:lvl3pPr>
            <a:lvl4pPr marL="1564640" indent="0">
              <a:buNone/>
              <a:defRPr sz="1000"/>
            </a:lvl4pPr>
            <a:lvl5pPr marL="2085975" indent="0">
              <a:buNone/>
              <a:defRPr sz="1000"/>
            </a:lvl5pPr>
            <a:lvl6pPr marL="2607945" indent="0">
              <a:buNone/>
              <a:defRPr sz="1000"/>
            </a:lvl6pPr>
            <a:lvl7pPr marL="3129280" indent="0">
              <a:buNone/>
              <a:defRPr sz="1000"/>
            </a:lvl7pPr>
            <a:lvl8pPr marL="3650615" indent="0">
              <a:buNone/>
              <a:defRPr sz="1000"/>
            </a:lvl8pPr>
            <a:lvl9pPr marL="41719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49606-3EB2-429D-AE2A-95F0B55CACE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33469" y="1260211"/>
            <a:ext cx="4812030" cy="3448551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21335" indent="0">
              <a:buNone/>
              <a:defRPr sz="3200"/>
            </a:lvl2pPr>
            <a:lvl3pPr marL="1043305" indent="0">
              <a:buNone/>
              <a:defRPr sz="2700"/>
            </a:lvl3pPr>
            <a:lvl4pPr marL="1564640" indent="0">
              <a:buNone/>
              <a:defRPr sz="2300"/>
            </a:lvl4pPr>
            <a:lvl5pPr marL="2085975" indent="0">
              <a:buNone/>
              <a:defRPr sz="2300"/>
            </a:lvl5pPr>
            <a:lvl6pPr marL="2607945" indent="0">
              <a:buNone/>
              <a:defRPr sz="2300"/>
            </a:lvl6pPr>
            <a:lvl7pPr marL="3129280" indent="0">
              <a:buNone/>
              <a:defRPr sz="2300"/>
            </a:lvl7pPr>
            <a:lvl8pPr marL="3650615" indent="0">
              <a:buNone/>
              <a:defRPr sz="2300"/>
            </a:lvl8pPr>
            <a:lvl9pPr marL="4171950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640" y="1114108"/>
            <a:ext cx="4320061" cy="2384830"/>
          </a:xfrm>
        </p:spPr>
        <p:txBody>
          <a:bodyPr anchor="b"/>
          <a:lstStyle>
            <a:lvl1pPr marL="208915" indent="-208915">
              <a:buFont typeface="Georgia" panose="02040502050405020303" pitchFamily="18" charset="0"/>
              <a:buChar char="*"/>
              <a:defRPr sz="1800"/>
            </a:lvl1pPr>
            <a:lvl2pPr marL="521335" indent="0">
              <a:buNone/>
              <a:defRPr sz="1400"/>
            </a:lvl2pPr>
            <a:lvl3pPr marL="1043305" indent="0">
              <a:buNone/>
              <a:defRPr sz="1100"/>
            </a:lvl3pPr>
            <a:lvl4pPr marL="1564640" indent="0">
              <a:buNone/>
              <a:defRPr sz="1000"/>
            </a:lvl4pPr>
            <a:lvl5pPr marL="2085975" indent="0">
              <a:buNone/>
              <a:defRPr sz="1000"/>
            </a:lvl5pPr>
            <a:lvl6pPr marL="2607945" indent="0">
              <a:buNone/>
              <a:defRPr sz="1000"/>
            </a:lvl6pPr>
            <a:lvl7pPr marL="3129280" indent="0">
              <a:buNone/>
              <a:defRPr sz="1000"/>
            </a:lvl7pPr>
            <a:lvl8pPr marL="3650615" indent="0">
              <a:buNone/>
              <a:defRPr sz="1000"/>
            </a:lvl8pPr>
            <a:lvl9pPr marL="41719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D3D82-CDA3-4B8F-BFB6-294C584605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00" y="4922231"/>
            <a:ext cx="7465193" cy="1260211"/>
          </a:xfrm>
        </p:spPr>
        <p:txBody>
          <a:bodyPr anchor="b">
            <a:noAutofit/>
          </a:bodyPr>
          <a:lstStyle>
            <a:lvl1pPr algn="l"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8940"/>
            <a:ext cx="10693400" cy="193232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56289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54730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7152" y="4820518"/>
            <a:ext cx="7616020" cy="1260211"/>
          </a:xfrm>
          <a:prstGeom prst="rect">
            <a:avLst/>
          </a:prstGeom>
          <a:effectLst/>
        </p:spPr>
        <p:txBody>
          <a:bodyPr vert="horz" lIns="104306" tIns="52153" rIns="104306" bIns="5215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7351"/>
            <a:ext cx="7485380" cy="383104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8045" y="6805137"/>
            <a:ext cx="294068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669" y="6805137"/>
            <a:ext cx="392091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5583" y="6805137"/>
            <a:ext cx="2138680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B8C77-A6CC-4817-9C08-76F8EADE548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65125" indent="-365125" algn="r" defTabSz="104267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5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098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611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3853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158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8559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865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4282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0794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5211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3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30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64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7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94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28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1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95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4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microsoft.com/office/2007/relationships/hdphoto" Target="../media/hdphoto6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microsoft.com/office/2007/relationships/hdphoto" Target="../media/hdphoto5.wdp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292" y="1764407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главы управы района Текстильщики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9820" y="3060551"/>
            <a:ext cx="64698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Петушковой</a:t>
            </a:r>
            <a:r>
              <a:rPr lang="ru-RU" sz="5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Елены Валентиновны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uborka-kvartir-v-rajone-tekstilshc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8908" y="252239"/>
            <a:ext cx="1108204" cy="1368152"/>
          </a:xfrm>
          <a:prstGeom prst="rect">
            <a:avLst/>
          </a:prstGeom>
        </p:spPr>
      </p:pic>
      <p:pic>
        <p:nvPicPr>
          <p:cNvPr id="8" name="Рисунок 7" descr="unnamed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460" y="0"/>
            <a:ext cx="1296144" cy="1725354"/>
          </a:xfrm>
          <a:prstGeom prst="rect">
            <a:avLst/>
          </a:prstGeom>
        </p:spPr>
      </p:pic>
      <p:pic>
        <p:nvPicPr>
          <p:cNvPr id="9" name="Рисунок 8" descr="герб ЮВАО (1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6660" y="141685"/>
            <a:ext cx="1656184" cy="1586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8308" y="4788743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«Об итогах выполнения Программы комплексного развития района </a:t>
            </a:r>
          </a:p>
          <a:p>
            <a:r>
              <a:rPr lang="ru-RU" dirty="0"/>
              <a:t>в </a:t>
            </a:r>
            <a:r>
              <a:rPr lang="ru-RU" dirty="0" smtClean="0"/>
              <a:t>2021 </a:t>
            </a:r>
            <a:r>
              <a:rPr lang="ru-RU" dirty="0"/>
              <a:t>году»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7453" y="540271"/>
            <a:ext cx="8856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приведению в порядок мест общего пользования 121 подъезда.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выполнены такие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порядок кабин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лифтов;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окраска деревянных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поручней;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напольного покрытия, с частичной заменой напольной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плитки;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окраска стен,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потолков;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электропроводки в работоспособное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окраска стволов и приемных клапанов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мусоропроводов;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окраска почтовых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ящиков;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шкафов пожаротушения противопожарным инвентарем.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запланировано проведение таких работ в 106 подъездах.</a:t>
            </a:r>
          </a:p>
        </p:txBody>
      </p:sp>
      <p:pic>
        <p:nvPicPr>
          <p:cNvPr id="6" name="Picture 3" descr="C:\Users\samoylovsm\Downloads\WhatsApp Image 2021-02-08 at 21.02.2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3"/>
          <a:stretch/>
        </p:blipFill>
        <p:spPr bwMode="auto">
          <a:xfrm>
            <a:off x="4194572" y="4324783"/>
            <a:ext cx="2112726" cy="2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amoylovsm\Downloads\WhatsApp Image 2021-02-08 at 21.02.25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6" y="4324784"/>
            <a:ext cx="1968149" cy="2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moylovsm\Downloads\WhatsApp Image 2021-02-08 at 21.02.25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40" y="4309955"/>
            <a:ext cx="3518704" cy="263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на военную службу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684287"/>
            <a:ext cx="8928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Установленное задание на весенний призыв граждан в вооруженные силы выполнено на 100% (призвано и отправлено в военные части 60 человек), осенний призыв граждан в вооруженные силы выполнен на 100% (призвано 58 человек).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весеннего и осеннего призыва в соответствии с графиком было проведено 28 заседаний призывной комиссии. Совместно с ОМВД России по району Текстильщики в 2021 году проведено 69 мероприятий по розыску лиц, уклоняющихся от призыва.</a:t>
            </a:r>
          </a:p>
        </p:txBody>
      </p:sp>
      <p:pic>
        <p:nvPicPr>
          <p:cNvPr id="6149" name="Picture 5" descr="Возможно, это изображение (один или несколько человек, люди стоят, люди сидят и в помещен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00" y="2556495"/>
            <a:ext cx="5875680" cy="44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82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годовщина ликвидации аварии на Чернобыльской АЭС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4292" y="5220791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района Текстильщики – ликвидаторов аварии был организован памятный обед и вручены подарки – пледы в количестве 20 шт.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samoylovsm\Downloads\WhatsApp Image 2022-02-15 at 12.33.48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99" y="1735723"/>
            <a:ext cx="4526458" cy="29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amoylovsm\Downloads\WhatsApp Image 2022-02-15 at 12.33.4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69" y="1735723"/>
            <a:ext cx="4422472" cy="29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«Аллеи Славы»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6300" y="641896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празднования 76-й годовщины Победы в Великой Отечественной войне, управой района Текстильщики был реализован проект «Аллея Славы» в честь жителей района Текстильщики - фронтовиков, вернувшихся с полей сражений Великой Отечественной войны.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14.05.2021 года состоялось торжественное открытие «Аллеи Славы», которая размещена в сквере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Артюхиной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включает в себя: центральный монумент в виде «Звезды Славы», который обозначил границы аллеи  и 22 памятных стенда (по 11 на каждой стороне) О фронтовиках в настоящий момент проживающих на территории района Текстильщики города Москвы, а также ушедших из жизни  - заслуженных участников ВОВ, Героев СССР и Кавалеров Ордена Славы, удостоенных звания за совершение подвига во время боевых действий. Всего 43 человека.</a:t>
            </a:r>
          </a:p>
        </p:txBody>
      </p:sp>
      <p:pic>
        <p:nvPicPr>
          <p:cNvPr id="7173" name="Picture 5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324" y="3852638"/>
            <a:ext cx="4824536" cy="32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r="9891"/>
          <a:stretch/>
        </p:blipFill>
        <p:spPr bwMode="auto">
          <a:xfrm>
            <a:off x="6930876" y="3862009"/>
            <a:ext cx="3590802" cy="32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отопительному сезону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4860751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мая начинается активная подготовка строений к следующему отопительному сезону. При подготовке к отопительному сезону управляющими организациями и собственниками зданий проводятся наладочно-регулировочные работы во внутридомовых системах тепло и водоснабжения, восстановление оборудования и запорной арматуры, проводится гидропневматическая промывка систем центрального отопления в соответствии с действующими нормативами и согласованными графиками. Также в 2021 году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ресурсоснабжающей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организацией ПАО «МОЭК» были заменены 3,5 км трубопроводов ГВС, ЦО, Вентиляция (аварийных).</a:t>
            </a:r>
          </a:p>
        </p:txBody>
      </p:sp>
      <p:pic>
        <p:nvPicPr>
          <p:cNvPr id="9218" name="Picture 2" descr="https://zbulvar.ru/wp-content/uploads/2020/05/CHU83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1188343"/>
            <a:ext cx="4557355" cy="34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kasimovgorod.ryazangov.ru/upload/iblock/1a2/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2"/>
          <a:stretch/>
        </p:blipFill>
        <p:spPr bwMode="auto">
          <a:xfrm>
            <a:off x="6499328" y="1188343"/>
            <a:ext cx="3884653" cy="34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641896"/>
            <a:ext cx="9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государственной программы «Развитие городской среды» в 2021 году выполнено благоустройство Сквера на 1-ом Саратовском проезде города Москвы согласно утвержденной концепции с учетом пожеланий жителей района.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государственной программы по благоустройству территорий «Жилище» в 2021 году были выполнены работы по замене асфальтобетонного покрытия «Большими картами» на 49 объектах дворовых территорий и проездов и выполнено благоустройство 12 детских площадок.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2021 году были выполнены работы по благоустройству Детского образовательного учреждения № 1367 по адресу: ул. Саратовская д. 3, корп. 3</a:t>
            </a:r>
          </a:p>
        </p:txBody>
      </p:sp>
      <p:pic>
        <p:nvPicPr>
          <p:cNvPr id="10242" name="Picture 2" descr="Возможно, это изображение (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232983"/>
            <a:ext cx="2330848" cy="31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Возможно, это изображение (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96" y="3996655"/>
            <a:ext cx="2330848" cy="31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Q:\Павлова А.Е\ЖКХ\Благоустройство\Сквер 1-й саратовский\Стало\WhatsApp Image 2021-09-09 at 15.02.30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71" y="5235556"/>
            <a:ext cx="2491862" cy="18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Q:\Павлова А.Е\ЖКХ\Благоустройство\Сквер 1-й саратовский\Стало\WhatsApp Image 2021-09-09 at 15.02.30 (5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71" y="3260760"/>
            <a:ext cx="2491862" cy="18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Юных Ленинцев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641896"/>
            <a:ext cx="9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 был проведен Департаментом капитального ремонта. В рамках данных работ была реализована комплексная схема дорожного движения спроектированная ГКУ «Центр организации дорожного движения при правительстве Москвы», построенные в рамках данной программы островки безопасности согласно проведенного мониторинга с камер видеонаблюдения, а также мониторинга сотрудников Дорожно-патрульной службы позволили снизить количество дорожно-транспортных происшествий, включая дорожно-транспортные нарушения в части наездов автотранспортных средств на пешеходов.</a:t>
            </a:r>
          </a:p>
        </p:txBody>
      </p:sp>
      <p:pic>
        <p:nvPicPr>
          <p:cNvPr id="1026" name="Picture 2" descr="C:\Users\samoylovsm\Downloads\WhatsApp Image 2022-02-15 at 09.09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21" y="3158820"/>
            <a:ext cx="4151108" cy="31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moylovsm\Downloads\WhatsApp Image 2022-02-15 at 09.09.2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65" y="3139204"/>
            <a:ext cx="4177263" cy="313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66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Благоустройство территории, прилегающей к Дворцу бракосочетаний № 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5724847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парковочное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свадебном стиле стена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ЗАГСа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Оборудовано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тихое место с обустройством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цветников;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конструкция «Сердце», «Скамья примирения»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топиарные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конструкции «Лебеди». </a:t>
            </a:r>
          </a:p>
        </p:txBody>
      </p:sp>
      <p:pic>
        <p:nvPicPr>
          <p:cNvPr id="13314" name="Picture 2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08" y="3796822"/>
            <a:ext cx="1904174" cy="25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amoylovsm\Downloads\WhatsApp Image 2022-02-14 at 14.21.3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92" y="1207081"/>
            <a:ext cx="3314595" cy="24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amoylovsm\Downloads\WhatsApp Image 2022-02-14 at 14.21.3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72" y="3796822"/>
            <a:ext cx="2610127" cy="195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samoylovsm\Downloads\WhatsApp Image 2022-02-14 at 14.21.3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80" y="1191159"/>
            <a:ext cx="3316668" cy="24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листвы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74702" y="4860751"/>
            <a:ext cx="9078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предотвращения повреждения напочвенного травяного покрова, уборка листвы проводится веерными граблями, исключается использование острых грабель и метел на газонах. На открытых пространствах, удаленных от жилой застройки, опавшая листва убирается с газонов при помощи пылесосов и воздуходувок. Во дворах опавшую листву убирают на газонах вдоль проездов и пешеходных дорожек на расстоянии пяти метров от асфальта. Вдоль улиц и проездов районного значения на расстоянии 10 метров от дорожного полотна. На центральных улицах и вдоль крупных магистралей очищают полосу шириной 25 метров.</a:t>
            </a:r>
          </a:p>
        </p:txBody>
      </p:sp>
      <p:pic>
        <p:nvPicPr>
          <p:cNvPr id="11266" name="Picture 2" descr="https://kotelniki.ru/sites/default/files/img_5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61" y="828303"/>
            <a:ext cx="6056218" cy="40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Пересадка деревьев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828303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сохранению и пересадке 2-х ИВ на территорию между домами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5, корп. 3 и д. 5 корп. 5.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выполнены работы по сохранению и пересадке одной сосны в сквер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Артюхиной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58" name="Picture 2" descr="C:\Users\samoylovsm\Downloads\WhatsApp Image 2022-02-11 at 11.57.5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25" y="2852506"/>
            <a:ext cx="2736251" cy="364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samoylovsm\Downloads\WhatsApp Image 2022-02-11 at 11.57.5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88" y="2844527"/>
            <a:ext cx="2052188" cy="364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samoylovsm\Downloads\WhatsApp Image 2022-02-11 at 11.57.5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87" y="3204567"/>
            <a:ext cx="3648335" cy="27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8484" y="180231"/>
            <a:ext cx="657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Текстильщики</a:t>
            </a:r>
          </a:p>
        </p:txBody>
      </p:sp>
      <p:pic>
        <p:nvPicPr>
          <p:cNvPr id="1027" name="Picture 3" descr="Q:\Юсуфов Р.Ш\АС\Карта района МОЯ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4"/>
          <a:stretch/>
        </p:blipFill>
        <p:spPr bwMode="auto">
          <a:xfrm>
            <a:off x="5922764" y="888117"/>
            <a:ext cx="4517490" cy="62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2284" y="1620391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района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 га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104 921 человек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770" name="Picture 2" descr="C:\Users\samoylovsm\Downloads\WhatsApp Image 2022-01-15 at 16.44.23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324" y="2844527"/>
            <a:ext cx="5150049" cy="4058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День семьи, любви и верности</a:t>
            </a:r>
          </a:p>
          <a:p>
            <a:r>
              <a:rPr lang="ru-RU" dirty="0"/>
              <a:t>День флага</a:t>
            </a:r>
          </a:p>
          <a:p>
            <a:r>
              <a:rPr lang="ru-RU" dirty="0" smtClean="0"/>
              <a:t>День </a:t>
            </a:r>
            <a:r>
              <a:rPr lang="ru-RU" dirty="0"/>
              <a:t>знаний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1404367"/>
            <a:ext cx="9078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празднования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семьи, любви и верности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центра социального обслуживания 07 июля состоялось поздравление 3-х семей, проживших вместе в браке 36, 46, и 50 лет.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августе 2021 года ко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Дню Российского флага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Дворца творчества детей и молодежи им. А.П. Гайдара был организован окружной спортивный фестиваль по скандинавской ходьбе, а также велопробег с дистанцией более 3 км, в котором приняли участие более 200 жителей.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акции «Соберем ребенка в школу» и празднования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знаний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управой района совместно с РОО «Наши дети» было выдано 30 наборов первоклассника для нуждающихся многодетных семей.</a:t>
            </a:r>
          </a:p>
        </p:txBody>
      </p:sp>
      <p:pic>
        <p:nvPicPr>
          <p:cNvPr id="14338" name="Picture 2" descr="Возможно, это изображение (один или несколько человек, люди стоят, воздушный шарик и в помещен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79" y="5220791"/>
            <a:ext cx="2526848" cy="18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озможно, это изображение (один или несколько человек, люди стоят, на открытом воздухе и текст «кого»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30" y="3276575"/>
            <a:ext cx="2546197" cy="190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moylovsm\Downloads\WhatsApp Image 2022-02-15 at 12.17.3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6" y="3276575"/>
            <a:ext cx="4897837" cy="38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аппарелей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0387" y="5652839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за счет средств экономического развития района установлено 11 откидных аппарелей с противоскользящим покрытием. Откидные аппарели предназначены для обеспечения спуска и подъема детских и инвалидных колясок, велосипедов и других маломобильных групп населения.</a:t>
            </a:r>
          </a:p>
        </p:txBody>
      </p:sp>
      <p:pic>
        <p:nvPicPr>
          <p:cNvPr id="22530" name="Picture 2" descr="C:\Users\samoylovsm\Downloads\WhatsApp Image 2022-02-14 at 15.46.0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"/>
          <a:stretch/>
        </p:blipFill>
        <p:spPr bwMode="auto">
          <a:xfrm>
            <a:off x="7571649" y="1515379"/>
            <a:ext cx="2743603" cy="36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amoylovsm\Downloads\WhatsApp Image 2022-02-14 at 15.46.0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"/>
          <a:stretch/>
        </p:blipFill>
        <p:spPr bwMode="auto">
          <a:xfrm>
            <a:off x="4698628" y="1515381"/>
            <a:ext cx="2743603" cy="366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samoylovsm\Downloads\WhatsApp Image 2022-02-14 at 15.45.49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b="4089"/>
          <a:stretch/>
        </p:blipFill>
        <p:spPr bwMode="auto">
          <a:xfrm>
            <a:off x="1700387" y="1515380"/>
            <a:ext cx="2913560" cy="365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59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Выборы депутатов Государственной думы Федерального собрания Российской Федерации VIII созыва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1034619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Российской Федерации проводились выборы депутатов Государственной думы Федерального собрания Российской Федерации VIII созыва, которые прошли 17, 18, 19 сентября, завершившись в единый день голосования 19 сентября 2021 года.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прошли согласно смешанной избирательной системе: по партийным спискам и одномандатным округам. В семи регионах России в том числе в Москве наряду с обычным, прошло также и дистанционное электронное голосование. В выборах приняли участие 27,688 жителей района Текстильщики.</a:t>
            </a:r>
          </a:p>
        </p:txBody>
      </p:sp>
      <p:pic>
        <p:nvPicPr>
          <p:cNvPr id="12290" name="Picture 2" descr="https://svetochnews.ru/wp-content/uploads/2021/09/RIAN_6274966.HR_.ru_d_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44" y="3132559"/>
            <a:ext cx="5914276" cy="39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перепись населения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641896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на территории района Текстильщики, как и на всей территории Российской Федерации проходила Всероссийская перепись населения. Перепись проводилась в целях получения обобщённых демографических, экономических и социальных сведений. Основной этап проведения переписи прошёл с 15 октября по 14 ноября 2021 года. Впервые в истории России перепись проходила и онлайн: жители страны могли ответить на вопросы анкеты через портал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15 октября по 14 ноября 2021 года. Итоги Всероссийской переписи населения 2020 года являются общедоступными и будут официально опубликованы, 1-й этап до 31 мая 2022 г., 2-й этап до 31 декабря 2022 г.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Текстильщики приняли участие в работе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переписчиков.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otrada2.ru/wp-content/uploads/2021/11/pere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60" y="3343452"/>
            <a:ext cx="6409832" cy="36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828303"/>
            <a:ext cx="89289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декабря 2021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Люблинской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улице, вл. 18, начал функционировать новый каток с искусственным льдом. 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Каток оборудован тёплой раздевалкой, медпунктом и туалетами. 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Каток работает ежедневно с 10.00 до 22.00.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более 1230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катком обустроили площадку для занятий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воркаутом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нанесли на асфальт разметку для игры на радиоуправляемых моделях в весенне-летний период времени.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были проведены работы по заливке катков с естественным льдом в количестве 6 штук.</a:t>
            </a:r>
          </a:p>
        </p:txBody>
      </p:sp>
      <p:pic>
        <p:nvPicPr>
          <p:cNvPr id="30722" name="Picture 2" descr="Возможно, это изображение (на открытом воздухе и дерев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00" y="3564607"/>
            <a:ext cx="43641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Возможно, это изображение (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90" y="5225064"/>
            <a:ext cx="2586591" cy="193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Возможно, это изображение (на открытом воздухе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59" y="3132559"/>
            <a:ext cx="2580775" cy="19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«Безопасная дорога»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641896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Произведено обустройство пешеходных переходов по адресам: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8-я Текстильщиков, д. 1;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7-я Текстильщиков д. 14;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обустройству подходов к следующим пешеходным переходам по адресам: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Малышева, 24;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Ул. Чистова, д. 23, корп. 2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разметка «ЗЕБРА» будет нанесена в весенний период 2022 (сначала делают подходы, на следующий год в план к АВД вносят нанесение дорожной разметки).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безопасности дорожного движения выполнены работы по установке искусственных дорожных неровностей как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проездах, так и на объектах дорожного хозяйства.</a:t>
            </a:r>
          </a:p>
        </p:txBody>
      </p:sp>
      <p:pic>
        <p:nvPicPr>
          <p:cNvPr id="17410" name="Picture 2" descr="https://k1news.ru/wp-content/uploads/2021/05/zebr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36" y="4356695"/>
            <a:ext cx="4013168" cy="225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pbs.twimg.com/media/EL1p2KBW4AEj83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04" y="4357851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Велопарковки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828303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2021 года ко Дню города управой были установлены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велопарковок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80 мест около входных групп досугово - спортивных учреждений.</a:t>
            </a:r>
          </a:p>
        </p:txBody>
      </p:sp>
      <p:pic>
        <p:nvPicPr>
          <p:cNvPr id="20482" name="Picture 2" descr="C:\Users\samoylovsm\Downloads\WhatsApp Image 2022-02-14 at 15.25.06 (2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2"/>
          <a:stretch/>
        </p:blipFill>
        <p:spPr bwMode="auto">
          <a:xfrm>
            <a:off x="4405452" y="2900491"/>
            <a:ext cx="3245504" cy="25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samoylovsm\Downloads\WhatsApp Image 2022-02-14 at 15.25.06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1991914"/>
            <a:ext cx="2559446" cy="45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samoylovsm\Downloads\WhatsApp Image 2022-02-14 at 15.25.0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14" y="1991914"/>
            <a:ext cx="2559446" cy="45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Опоры </a:t>
            </a:r>
            <a:r>
              <a:rPr lang="ru-RU" dirty="0" smtClean="0"/>
              <a:t>освещения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65614" y="612279"/>
            <a:ext cx="86656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были инициированы мероприятия по установке 102 опор наружного освещения, на 14-ти детских площадках, 1-й спортивной и 1-й площадке для выгула собак. В настоящее время, практически все опоры установлены и ведутся работы по согласованию технического присоединения к сетям. Окончательное завершение работ и подключение всех опор будет завершено во втором квартале 2022 года</a:t>
            </a:r>
          </a:p>
        </p:txBody>
      </p:sp>
      <p:pic>
        <p:nvPicPr>
          <p:cNvPr id="24581" name="Picture 5" descr="C:\Users\samoylovsm\Downloads\WhatsApp Image 2022-02-14 at 17.57.5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182746"/>
            <a:ext cx="2645539" cy="35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samoylovsm\Downloads\WhatsApp Image 2022-02-14 at 17.57.5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28" y="3178543"/>
            <a:ext cx="2648691" cy="35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samoylovsm\Downloads\WhatsApp Image 2022-02-14 at 17.57.5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48" y="3163393"/>
            <a:ext cx="2648691" cy="35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2284" y="108223"/>
            <a:ext cx="92170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</a:p>
          <a:p>
            <a:r>
              <a:rPr lang="ru-RU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инвалида</a:t>
            </a:r>
          </a:p>
          <a:p>
            <a:r>
              <a:rPr lang="ru-RU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фестиваль среди детей с ограниченными возможностями </a:t>
            </a:r>
            <a:r>
              <a:rPr lang="ru-RU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  <a:p>
            <a:r>
              <a:rPr lang="ru-RU" sz="1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Героев Отечества</a:t>
            </a:r>
            <a:endParaRPr lang="ru-RU" sz="1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Возможно, это изображение (8 человек, люди стоят и в помещен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4" y="1769698"/>
            <a:ext cx="3449330" cy="25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Q:\Бортняева\Фото для доклада\День матери\WhatsApp Image 2021-11-28 at 14.14.2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78" y="1769698"/>
            <a:ext cx="3449330" cy="25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Q:\Бортняева\Фото для доклада\Поздравление Героев\WhatsApp Image 2021-12-08 at 15.08.4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4572719"/>
            <a:ext cx="3118989" cy="23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Q:\Бортняева\Фото для доклада\Турнир по настольному теннису среди интернатов\2021-12-15 10-05-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60" y="4500711"/>
            <a:ext cx="1804782" cy="24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Возможно, это изображение (7 человек, люди стоят и в помещении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76" y="4500711"/>
            <a:ext cx="3610972" cy="24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Световые </a:t>
            </a:r>
            <a:r>
              <a:rPr lang="ru-RU" dirty="0"/>
              <a:t>инсталляции</a:t>
            </a:r>
          </a:p>
        </p:txBody>
      </p:sp>
      <p:pic>
        <p:nvPicPr>
          <p:cNvPr id="24578" name="Picture 2" descr="Возможно, это изображение (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09" y="2772519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Возможно, это изображение (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67" y="2772519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4292" y="828303"/>
            <a:ext cx="8784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празднованию новогодних праздников и Рождества территория района была украшена световыми инсталляциями. Около метро Волжская и нового катка с искусственным льдом были установлены светящиеся деревья, в сквере на 1-м Саратовском проезде фотозона «Мишка» и световые кристаллы льда. </a:t>
            </a:r>
          </a:p>
        </p:txBody>
      </p:sp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квартир и подъездов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64396" y="5580831"/>
            <a:ext cx="9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предписаниям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проводились дезинфекционные обработки квартир граждан, у которых подтвердилась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инфекция, так в 2021 году было обработано более 500 квартир.</a:t>
            </a:r>
          </a:p>
        </p:txBody>
      </p:sp>
      <p:pic>
        <p:nvPicPr>
          <p:cNvPr id="6" name="Picture 2" descr="C:\Users\samoylovsm\Downloads\WhatsApp Image 2021-02-08 at 15.55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36" y="1391329"/>
            <a:ext cx="2864264" cy="381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amoylovsm\Downloads\WhatsApp Image 2021-02-08 at 15.55.3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20" y="1398736"/>
            <a:ext cx="2871814" cy="38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779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Установка искусственных иллюминированных </a:t>
            </a:r>
            <a:r>
              <a:rPr lang="ru-RU" dirty="0" smtClean="0"/>
              <a:t>елей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6698" y="828303"/>
            <a:ext cx="9084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создания новогодней праздничной атмосферы, тематических интерактивных фотозон для жителей района, силами управы в 2021 проведена закупка двух искусственных иллюминированных елей и уличных инсталляций новогодней тематики году с новогодними украшениями и световыми гирляндами. Длинна ели 12 метров. Указанные ели были размещены по адресам: 1) сквер на пересечении ул. Юных ленинцев и Волжского бульвара 2) сквер на 1-м Саратовском проезде.</a:t>
            </a:r>
          </a:p>
        </p:txBody>
      </p:sp>
      <p:pic>
        <p:nvPicPr>
          <p:cNvPr id="25602" name="Picture 2" descr="Возможно, это изображение (новогодняя елка и 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03" y="2780711"/>
            <a:ext cx="3102359" cy="413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Возможно, это изображение (новогодняя елка и 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65" y="2780711"/>
            <a:ext cx="3102359" cy="413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Праздничное мероприятие «Елка главы»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4806" y="5220791"/>
            <a:ext cx="9078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празднования Нового 2022 года 24.12.2021 г. и 25.12.2021г. были проведены культурно-массовые районные мероприятия «Елка главы управы» с участием Деда Мороза и снегурочки, организацией анимационной программы, в которой приняли участие около 300 жителей района. Всех угощали сладким чаем, полевой кашей и каждому ребенку был выдан сладкий набор. Мероприятие проходило со строгим соблюдением всех требований, установленных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Роспортебнадзором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626" name="Picture 2" descr="Возможно, это изображение (3 человека, люди стоят и снег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62" y="3361036"/>
            <a:ext cx="3210535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Возможно, это изображение (13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78" y="1087457"/>
            <a:ext cx="3210535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Возможно, это изображение (5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78" y="3114773"/>
            <a:ext cx="3648335" cy="20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Возможно, это изображение (12 человек, люди стоят и снег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89" y="1087457"/>
            <a:ext cx="3648335" cy="20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квартир ветеранов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5652839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проведены ремонтные работы в квартирах 2 ветеранов ВОВ по адресам: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ул. Малышева, д. 17/14, кв. 26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Дойникова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Нелли Титовна;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- 2-й Саратовский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-д, д. 5, кв. 37 – Бабина Вера Никитична;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Шкулева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3, кв. 39 – Яковлева Мария Федоровна.</a:t>
            </a:r>
          </a:p>
        </p:txBody>
      </p:sp>
      <p:pic>
        <p:nvPicPr>
          <p:cNvPr id="8194" name="Picture 2" descr="C:\Users\samoylovsm\Downloads\4f0e25f9-e453-4ac9-a245-5833aa9a299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6"/>
          <a:stretch/>
        </p:blipFill>
        <p:spPr bwMode="auto">
          <a:xfrm>
            <a:off x="5933247" y="1332360"/>
            <a:ext cx="3877949" cy="405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amoylovsm\Downloads\ca1a1099-97da-4a80-bb7a-ca4942634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6"/>
          <a:stretch/>
        </p:blipFill>
        <p:spPr bwMode="auto">
          <a:xfrm>
            <a:off x="1931092" y="1332359"/>
            <a:ext cx="3877949" cy="405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и материальная помощь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828303"/>
            <a:ext cx="859983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из многодетных малообеспеченных семей, детей с ограниченными возможностями здоровья, а также несовершеннолетними, находящимися под опекой, было выделено 2000 сладких новогодних подарков и 300 билетов на новогодние представления.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прошедший период 2021 года 121 житель, обратившийся в управу района Текстильщики за оказанием материальной помощи в связи с трудной жизненной ситуацией получили материальный вид помощи на сумму – 2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из их числа: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ветераны ВОВ и труда, пенсионеры, инвалиды -101;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многодетные семьи и малообеспеченные семьи с детьми, а также жители, оказавшиеся в трудной жизненной ситуации - 20.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в 2021 году ветеранам, пенсионерам, инвалидам и другим жителям, относящимся к льготной категории, были предоставлены 350 талонов на социально-бытовые услуги (парикмахерская, ремонт обуви, одежды и маникюр).</a:t>
            </a:r>
          </a:p>
        </p:txBody>
      </p:sp>
      <p:pic>
        <p:nvPicPr>
          <p:cNvPr id="31746" name="Picture 2" descr="https://strategy24.ru/images/news/201812/eb760ff68b0ae312172f03c427e20a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63" y="4169185"/>
            <a:ext cx="6265310" cy="29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51880" y="1338974"/>
            <a:ext cx="9356725" cy="4605019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kern="10" spc="411" dirty="0">
              <a:ln w="9525">
                <a:noFill/>
                <a:round/>
              </a:ln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27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8484" y="180231"/>
            <a:ext cx="844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Общественные советники</a:t>
            </a:r>
          </a:p>
        </p:txBody>
      </p:sp>
      <p:pic>
        <p:nvPicPr>
          <p:cNvPr id="3" name="Picture 2" descr="C:\Users\samoylovsm\Downloads\119099473_2744152229190321_812466692409969401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48" y="4472467"/>
            <a:ext cx="396044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4291" y="612279"/>
            <a:ext cx="8856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районе Текстильщики успешно работают 371 Общественных советников главы управы. В связи с эпидемиологической обстановкой в 2021 году, большинство мероприятий были проведены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режиме</a:t>
            </a:r>
          </a:p>
        </p:txBody>
      </p:sp>
      <p:pic>
        <p:nvPicPr>
          <p:cNvPr id="4100" name="Picture 4" descr="C:\Users\samoylovsm\Downloads\131631214_2831595340446009_2338657429514165771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70" y="1875777"/>
            <a:ext cx="1372358" cy="24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amoylovsm\Downloads\124855359_1916801108459514_201068834264529962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27" y="1867638"/>
            <a:ext cx="1376935" cy="24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amoylovsm\Downloads\124858243_1916801115126180_1486110725648864116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19817"/>
          <a:stretch/>
        </p:blipFill>
        <p:spPr bwMode="auto">
          <a:xfrm>
            <a:off x="3129530" y="1867639"/>
            <a:ext cx="2217832" cy="24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Возможно, это изображение (3 человека, люди стоят и в помещении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15" y="4468705"/>
            <a:ext cx="3525408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Противопожарная безопасность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828303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Текстильщики находится 320 многоквартирных домов. Из них 97 многоквартирных домов оборудовано пожарным водопроводом и автоматическими системами противопожарной защиты (система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ДУиППА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Все системы находятся в исправном рабочем состоянии, сигнал оповещения приходит на ОДС. Пожарные водопроводы находятся в исправном состоянии и под давлением. Пожарные шкафы укомплектованы пожарными рукавами.</a:t>
            </a:r>
          </a:p>
        </p:txBody>
      </p:sp>
      <p:pic>
        <p:nvPicPr>
          <p:cNvPr id="28674" name="Picture 2" descr="https://in-bez.ru/upload/medialibrary/464/464858162a428a035dd61d8dead78d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17" y="2628503"/>
            <a:ext cx="6661840" cy="21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gazeta-na-varshavke-chertanovocentr.ru/wp-content/uploads/2017/07/ad023745-714d-458c-9e6c-f2a2117f4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4716735"/>
            <a:ext cx="3057923" cy="242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Артюхиной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26А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66070" y="6084887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реновации жилищного фонда завершено расселение многоквартирного дома по адресу: ул.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Артюхиной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26А, также осуществлена официальная передача дома под снос и строительства нового дома.</a:t>
            </a:r>
          </a:p>
        </p:txBody>
      </p:sp>
      <p:pic>
        <p:nvPicPr>
          <p:cNvPr id="21506" name="Picture 2" descr="C:\Users\samoylovsm\Downloads\WhatsApp Image 2022-02-14 at 15.33.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72" y="1237299"/>
            <a:ext cx="4224292" cy="24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amoylovsm\Downloads\WhatsApp Image 2022-02-14 at 15.36.3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46" y="3074987"/>
            <a:ext cx="44958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паллиативной помощи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877781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программы паллиативной помощи в районе Многопрофильный центр паллиативной помощи будет открыт в бывшем корпусе городской клинической больницы имени В.П. Демихова по адресу: улица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Шкулева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дом 4, строение 2. </a:t>
            </a:r>
          </a:p>
        </p:txBody>
      </p:sp>
      <p:pic>
        <p:nvPicPr>
          <p:cNvPr id="2050" name="Picture 2" descr="C:\Users\samoylovsm\Downloads\WhatsApp Image 2022-02-15 at 09.46.5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95" y="2083047"/>
            <a:ext cx="3107797" cy="23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moylovsm\Downloads\WhatsApp Image 2022-02-15 at 09.46.55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4716735"/>
            <a:ext cx="3107797" cy="23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moylovsm\Downloads\WhatsApp Image 2022-02-15 at 09.46.5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95" y="4716735"/>
            <a:ext cx="3107797" cy="23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moylovsm\Downloads\WhatsApp Image 2022-02-15 at 09.46.5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2083047"/>
            <a:ext cx="3107797" cy="23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5907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900" dirty="0"/>
              <a:t>Строительство станции метро «Текстильщики» Большой кольцевой </a:t>
            </a:r>
            <a:r>
              <a:rPr lang="ru-RU" sz="1900" dirty="0" smtClean="0"/>
              <a:t>линии,</a:t>
            </a:r>
          </a:p>
          <a:p>
            <a:r>
              <a:rPr lang="ru-RU" sz="2000" dirty="0"/>
              <a:t>Запуск ТПУ «Печатники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908847"/>
            <a:ext cx="900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скоростной беспересадочный узел свяжет районы ВАО, ЮАО и ЮВАО, минуя перегруженные станции центра города, позволит сократить время в пути на 15–20 минут. По информации от АО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Мосинжпроект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плановый ввод станции сентябрь 2022 года.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запуска Большой кольцевой линии метро «Текстильщики» будет построен наземный пешеходный переход, оснащенный всем необходимым оборудованием для перемещения маломобильных групп граждан и пожилых людей.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запуска Транспортно-пересадочного узла «Печатники» для жителей южной части района Текстильщики построен подземный пешеходный переход по системе «Сухие ноги». В настоящий момент ведутся работы по обустройству подходных путей. Пешеходный переход организован на пересечении ул.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Шкулева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ГСК-13. Пешеходная зона будет обустроена мачтами освещения и отделена от территории ГСК забором. Плановый ввод объекта в эксплуатацию май 2022г.</a:t>
            </a:r>
          </a:p>
        </p:txBody>
      </p:sp>
      <p:pic>
        <p:nvPicPr>
          <p:cNvPr id="18434" name="Picture 2" descr="C:\Users\samoylovsm\Downloads\WhatsApp Image 2022-02-14 at 15.12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92" y="4449215"/>
            <a:ext cx="1988547" cy="26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amoylovsm\Downloads\WhatsApp Image 2022-02-14 at 15.12.5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69" y="4454316"/>
            <a:ext cx="3528392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Строительство спортивной школы олимпийского резерва «НИКА»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972319"/>
            <a:ext cx="900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спортивной школы олимпийского резерва «НИКА»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северной части района ведется строительство спортивного комплекса для ГБУ «Спортивная школа олимпийского резерва № 65 «Ника» по адресу: Волжский бульвар, вл. 8, в котором будут предусмотрены следующие функциональные зоны: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бассейн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оздоровительного плавания 25х16 метров (ЕПС – 64 человека);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тренажерный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с площадью 230 м2, с ЕПС 37 человек;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игровой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(проведение тренировочных занятий и соревнований по волейболу) с трибунами на 300 мест, ЕПС зала 72 человека при проведении тренировок и 48 человек при проведении соревнований;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блока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помещений (кабинет врача,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ожидальная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санузел, ПУИ и др.);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конференц-зал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48 посадочных мест;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буфет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29 посадочных мест (организация общественного питания неполного цикла.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объекта запланирован на III квартал 2022 года.</a:t>
            </a:r>
          </a:p>
        </p:txBody>
      </p:sp>
      <p:pic>
        <p:nvPicPr>
          <p:cNvPr id="6" name="Picture 4" descr="C:\Users\samoylovsm\Downloads\WhatsApp Image 2021-02-11 at 10.31.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56" y="4665638"/>
            <a:ext cx="3672408" cy="24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samoylovsm\Downloads\WhatsApp Image 2022-02-14 at 14.57.1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12" y="4665638"/>
            <a:ext cx="3212335" cy="24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67592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предотвращения распространения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(COVID-19), сотрудники управы и подведомственных учреждений были вынуждены пройти вакцинацию.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в 2021 году прошли вакцинацию против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(COVID-19) от общей штатной численности сотрудников: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сотрудники управы района Текстильщики – 35 из 41 (85,4%);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сотрудники ГБУ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Текстильщики» - 793 из 816 (97,2%);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сотрудники ГКУ «ИС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Текстильщики»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7 из 8 (87,5%).</a:t>
            </a:r>
          </a:p>
        </p:txBody>
      </p:sp>
      <p:pic>
        <p:nvPicPr>
          <p:cNvPr id="1026" name="Picture 2" descr="https://depzdrav.tomsk.gov.ru/uploads/290/4646d5098e7a565c88a4e38f62b2ec6eeb7e8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10" y="3132559"/>
            <a:ext cx="5504750" cy="36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СК «Москвич»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31222" y="5133682"/>
            <a:ext cx="90785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завершены строительно-монтажные работы. Ведется приемка объекта службой эксплуатации.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стадиона «Москвич» запланировано на II квартал 2022 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стадиона – 25 000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Вместимость – 5 000 мест.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футбольном поле размером 105х68 метров уложат натуральный газон с системами автоматического полива и обогрева, установят систему освещения поверхности поля, новое электронное табло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медиасистему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122" name="Picture 2" descr="C:\Users\samoylovsm\Downloads\WhatsApp Image 2022-02-11 at 11.57.5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88" y="727178"/>
            <a:ext cx="3015153" cy="22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amoylovsm\Downloads\WhatsApp Image 2022-02-11 at 11.57.4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79" y="756295"/>
            <a:ext cx="3015153" cy="22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amoylovsm\Downloads\WhatsApp Image 2022-02-11 at 11.57.50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88" y="3114237"/>
            <a:ext cx="2654823" cy="19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amoylovsm\Downloads\WhatsApp Image 2022-02-11 at 11.57.5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68" y="3114236"/>
            <a:ext cx="1514584" cy="20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samoylovsm\Downloads\WhatsApp Image 2022-02-11 at 11.57.49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41" y="3114237"/>
            <a:ext cx="2654823" cy="19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оконных блоков в рамках строительства ЮВХ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6300" y="1044327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строительства Юго-Восточной хорды возобновлена работа по замене оконных блоков профиля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многоквартирных домах расположенных в непосредственной близости за счет средств городского бюджета.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oknastar.ru/upload/medialibrary/ca6/montazhnaya_pena_okna_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04" y="2484487"/>
            <a:ext cx="6453657" cy="427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51880" y="1338974"/>
            <a:ext cx="9356725" cy="4605019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kern="10" spc="411" dirty="0">
              <a:ln w="9525">
                <a:noFill/>
                <a:round/>
              </a:ln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27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8484" y="180231"/>
            <a:ext cx="844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потребительского рынка и услуг</a:t>
            </a:r>
            <a:endParaRPr lang="ru-RU" sz="24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0976" y="641896"/>
            <a:ext cx="8690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сотрудниками отдела торговли и услуг было составлено 196 протоколов об административном правонарушении по ст.20.6.1. Из них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межрайонным судом вынесено 9 решений о наложении административных штрафов за нарушение вышеуказанного указа Мэра Москвы на общую сумму 460 000 рублей. 187 протоколов находится на рассмотрении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межрайонном суде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расположено 28 нестационарных торговых объектов. Из них: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- 14 киосков со специализацией «Печать»,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- 11 киосков со специализацией «Мороженное»,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нестационарных сезонных торговых объектов со специализацией «Бахчевые культуры».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нестационарный сезонный торговый объект со специализацией «Елочный базар». </a:t>
            </a:r>
          </a:p>
        </p:txBody>
      </p:sp>
      <p:pic>
        <p:nvPicPr>
          <p:cNvPr id="11" name="Picture 2" descr="C:\Users\samoylovsm\Downloads\WhatsApp Image 2021-02-16 at 13.41.4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b="31640"/>
          <a:stretch/>
        </p:blipFill>
        <p:spPr bwMode="auto">
          <a:xfrm>
            <a:off x="2106340" y="3339286"/>
            <a:ext cx="3537189" cy="31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41" y="3350436"/>
            <a:ext cx="4175360" cy="31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51880" y="1338974"/>
            <a:ext cx="9356725" cy="4605019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kern="10" spc="411" dirty="0">
              <a:ln w="9525">
                <a:noFill/>
                <a:round/>
              </a:ln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27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8484" y="180231"/>
            <a:ext cx="844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работе по информированию населения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4259" y="1188343"/>
            <a:ext cx="3573796" cy="3744416"/>
          </a:xfrm>
          <a:prstGeom prst="rect">
            <a:avLst/>
          </a:prstGeom>
        </p:spPr>
      </p:pic>
      <p:pic>
        <p:nvPicPr>
          <p:cNvPr id="6" name="Рисунок 5" descr="C:\Users\davydovde\Downloads\WhatsApp Image 2020-01-22 at 14.27.58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2" y="5033267"/>
            <a:ext cx="3096344" cy="213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davydovde\Downloads\WhatsApp Image 2020-01-22 at 13.43.17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324" y="5004767"/>
            <a:ext cx="316835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31341" y="1188343"/>
            <a:ext cx="539993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8c9fa2e-9d0d-4257-8862-f75f8576154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Блок-схема: процесс 4"/>
          <p:cNvSpPr/>
          <p:nvPr/>
        </p:nvSpPr>
        <p:spPr>
          <a:xfrm>
            <a:off x="1674292" y="6012879"/>
            <a:ext cx="7488832" cy="720080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6" name="Рисунок 5" descr="gerb_moskv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149" y="180232"/>
            <a:ext cx="975965" cy="1152127"/>
          </a:xfrm>
          <a:prstGeom prst="rect">
            <a:avLst/>
          </a:prstGeom>
        </p:spPr>
      </p:pic>
      <p:pic>
        <p:nvPicPr>
          <p:cNvPr id="9" name="Рисунок 8" descr="герб ЮВАО (1).bmp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0636" y="108223"/>
            <a:ext cx="1352709" cy="1296144"/>
          </a:xfrm>
          <a:prstGeom prst="rect">
            <a:avLst/>
          </a:prstGeom>
        </p:spPr>
      </p:pic>
      <p:pic>
        <p:nvPicPr>
          <p:cNvPr id="10" name="Рисунок 9" descr="unnamed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385" y1="15723" x2="99231" y2="13522"/>
                        <a14:foregroundMark x1="78846" y1="13836" x2="40385" y2="55660"/>
                        <a14:foregroundMark x1="41154" y1="30503" x2="54615" y2="66352"/>
                        <a14:foregroundMark x1="21154" y1="11006" x2="21154" y2="11006"/>
                        <a14:foregroundMark x1="23077" y1="25472" x2="23077" y2="20126"/>
                        <a14:foregroundMark x1="15000" y1="28302" x2="15000" y2="28302"/>
                        <a14:foregroundMark x1="75000" y1="33333" x2="75000" y2="33333"/>
                        <a14:foregroundMark x1="40385" y1="63208" x2="40385" y2="63208"/>
                        <a14:foregroundMark x1="55769" y1="67296" x2="55769" y2="67296"/>
                        <a14:foregroundMark x1="56538" y1="75157" x2="56538" y2="75157"/>
                        <a14:foregroundMark x1="38077" y1="70126" x2="38077" y2="70126"/>
                        <a14:foregroundMark x1="42308" y1="61006" x2="42308" y2="61006"/>
                        <a14:foregroundMark x1="35769" y1="63208" x2="35769" y2="63208"/>
                        <a14:foregroundMark x1="39615" y1="59434" x2="39615" y2="59434"/>
                        <a14:foregroundMark x1="35385" y1="8491" x2="35385" y2="8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100" y="108223"/>
            <a:ext cx="1080120" cy="131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Храмах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0495" y="684287"/>
            <a:ext cx="9078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проведения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Рождества Христова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Храме в честь Святого благоверного князя Андрея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Боголюбского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Волжском г. Москвы по адресу: Волгоградский проспект, д. 85 и в Храме Преподобного Александра Свирского по адресу: г. Москва, ул.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Грайвороновская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вл. 10 проведены утренние и вечерние службы с соблюдением социальной дистанции, масочного режима, а также заполняемости Храмов прихожанами не более 50% 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максимума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blob:https://web.whatsapp.com/64c1ed98-e505-4f43-a7ea-12843ca011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00359" y="2412479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часовни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 ул.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Грайвороновская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вл. 10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отделочные работы, стены часовни выполнены из деревянных материалов, пропитанных специальным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противовозгараемым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составом.</a:t>
            </a:r>
          </a:p>
        </p:txBody>
      </p:sp>
      <p:pic>
        <p:nvPicPr>
          <p:cNvPr id="10" name="Picture 2" descr="C:\Users\samoylovsm\Downloads\WhatsApp Image 2022-02-14 at 16.38.0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56" y="4932759"/>
            <a:ext cx="2885368" cy="21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amoylovsm\Downloads\WhatsApp Image 2022-02-14 at 16.38.0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6" y="3499090"/>
            <a:ext cx="3354242" cy="251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moylovsm\Downloads\WhatsApp Image 2022-01-12 at 11.24.29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3424739"/>
            <a:ext cx="2815905" cy="18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0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Крещенские купания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7446" y="756295"/>
            <a:ext cx="87358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сложную эпидемиологическую ситуацию в период традиционных крещенских купаний, были желающие принять участие, но несоответствие качества воды требованиям СанПиН крещенские купания 18-19 января были запрещены.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избежание несанкционированных купаний управой района были проведены следующие мероприятия: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запрете Крещенских купаниях в Нижнем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пруду на входных группах в парк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Шкулева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информационных стендах района и подъездах жилых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ОМВД, народной дружины, ОПОП было организовано дежурство для обеспечения безопасности. </a:t>
            </a:r>
          </a:p>
        </p:txBody>
      </p:sp>
      <p:pic>
        <p:nvPicPr>
          <p:cNvPr id="2050" name="Picture 2" descr="C:\Users\samoylovsm\Downloads\WhatsApp Image 2022-02-14 at 09.34.29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3" b="14127"/>
          <a:stretch/>
        </p:blipFill>
        <p:spPr bwMode="auto">
          <a:xfrm>
            <a:off x="5443933" y="4021249"/>
            <a:ext cx="2381808" cy="2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moylovsm\Downloads\WhatsApp Image 2022-02-14 at 09.34.2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72" y="4021249"/>
            <a:ext cx="3107797" cy="23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Возможно, это изображение (один или несколько человек, люди сидят и люди стоя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36" y="4021249"/>
            <a:ext cx="1760768" cy="2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снега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2284" y="612279"/>
            <a:ext cx="90730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диктует свои правила и в связи с обильным выпадением осадков службы района в усиленном режиме убирали снег с придомовых территорий, крыш и пешеходных зон, выводилась вся уборочная техника в том числе роторная техника. Коммунальные службы работали в усиленном режиме.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выдался особенно снежным, в связи с чем, сотрудники ГБУ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Текстильщики» работали в круглосуточном режиме 7 дней в неделю. Был задействован весь личный состав, техника, а также привлекались дополнительные работники и техника.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к очистке снега так же принимали сотрудники социальных сфер района. Силами сотрудников управы района проводились субботники, в которых приняли участие все сотрудники управы. Для всех участников очистки снега было организовано горячее питание. </a:t>
            </a:r>
          </a:p>
        </p:txBody>
      </p:sp>
      <p:pic>
        <p:nvPicPr>
          <p:cNvPr id="3076" name="Picture 4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06" y="4106730"/>
            <a:ext cx="3442084" cy="25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3" y="4119865"/>
            <a:ext cx="1928829" cy="25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озможно, это изображение (улица и дорога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08" y="4119865"/>
            <a:ext cx="3431718" cy="25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80495" y="813202"/>
            <a:ext cx="90785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празднованием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защитника Отечества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22.02.2021 года у памятника «Пушка» проведен традиционный митинг с возложением цветов, участием ветеранов, представителей молодежной палаты района и жителей района;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 преддверии празднования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женского дня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поздравлено более 300 женщин из 37 организаций района. Всем вручены букеты из тюльпанов и коробки конфет.</a:t>
            </a:r>
          </a:p>
          <a:p>
            <a:pPr marL="285750" indent="-285750"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blob:https://web.whatsapp.com/64c1ed98-e505-4f43-a7ea-12843ca011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Возможно, это изображение (один или несколько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3" y="3377805"/>
            <a:ext cx="3997879" cy="30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amoylovsm\Downloads\b26df6b0-132a-4c9b-b3c8-52f17146d7c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72" y="3377805"/>
            <a:ext cx="4098034" cy="30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0167" y="6012879"/>
            <a:ext cx="9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выполнялись такие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как замена магистралей и поквартирных стояков горячего, холодного водоснабжения, центрального отопления, канализации, ремонт кровель, фасадов.</a:t>
            </a:r>
          </a:p>
        </p:txBody>
      </p:sp>
      <p:pic>
        <p:nvPicPr>
          <p:cNvPr id="6" name="Picture 2" descr="C:\Users\samoylovsm\Downloads\WhatsApp Image 2021-02-08 at 21.02.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 bwMode="auto">
          <a:xfrm>
            <a:off x="6392153" y="1142790"/>
            <a:ext cx="3531223" cy="45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amoylovsm\Downloads\WhatsApp Image 2021-02-08 at 21.02.25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 bwMode="auto">
          <a:xfrm>
            <a:off x="1872361" y="1116335"/>
            <a:ext cx="3616606" cy="45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9444</TotalTime>
  <Words>2912</Words>
  <Application>Microsoft Office PowerPoint</Application>
  <PresentationFormat>Произвольный</PresentationFormat>
  <Paragraphs>167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Меншутина Елена Михайловна</dc:creator>
  <cp:lastModifiedBy>Самойлов Сергей Михайлович</cp:lastModifiedBy>
  <cp:revision>446</cp:revision>
  <cp:lastPrinted>2022-02-15T09:36:09Z</cp:lastPrinted>
  <dcterms:created xsi:type="dcterms:W3CDTF">2018-11-26T11:35:00Z</dcterms:created>
  <dcterms:modified xsi:type="dcterms:W3CDTF">2022-02-15T09:42:48Z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1049-11.2.0.8339</vt:lpwstr>
  </property>
</Properties>
</file>